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5" r:id="rId6"/>
    <p:sldId id="263" r:id="rId7"/>
    <p:sldId id="264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bro100\AppData\Local\Temp\figure2_05301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rbro100\Dropbox\2-Pager\CI%20valu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istan\Downloads\creditpriceserieswithoutargusopis%20(5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ristan\Dropbox\2-Pager\CI%20valu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67570336062322"/>
          <c:y val="4.7522799666603638E-2"/>
          <c:w val="0.78660911328196925"/>
          <c:h val="0.73964099210885192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'Fig 2'!$A$68</c:f>
              <c:strCache>
                <c:ptCount val="1"/>
                <c:pt idx="0">
                  <c:v>Ethanol</c:v>
                </c:pt>
              </c:strCache>
            </c:strRef>
          </c:tx>
          <c:invertIfNegative val="0"/>
          <c:cat>
            <c:numRef>
              <c:f>'Fig 2'!$B$63:$I$63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'Fig 2'!$B$68:$I$68</c:f>
              <c:numCache>
                <c:formatCode>0.0</c:formatCode>
                <c:ptCount val="8"/>
                <c:pt idx="0">
                  <c:v>1.0235529999999999</c:v>
                </c:pt>
                <c:pt idx="1">
                  <c:v>1.2190939999999999</c:v>
                </c:pt>
                <c:pt idx="2">
                  <c:v>1.983878</c:v>
                </c:pt>
                <c:pt idx="3">
                  <c:v>2.0308830000000002</c:v>
                </c:pt>
                <c:pt idx="4">
                  <c:v>2.1247539999999998</c:v>
                </c:pt>
                <c:pt idx="5">
                  <c:v>3.519107</c:v>
                </c:pt>
                <c:pt idx="6">
                  <c:v>3.4882240000000002</c:v>
                </c:pt>
                <c:pt idx="7">
                  <c:v>3.4589840000000001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9D-4410-8C88-7FB8C543251F}"/>
            </c:ext>
          </c:extLst>
        </c:ser>
        <c:ser>
          <c:idx val="0"/>
          <c:order val="1"/>
          <c:tx>
            <c:strRef>
              <c:f>'Fig 2'!$A$64</c:f>
              <c:strCache>
                <c:ptCount val="1"/>
                <c:pt idx="0">
                  <c:v>Biodiesel</c:v>
                </c:pt>
              </c:strCache>
            </c:strRef>
          </c:tx>
          <c:invertIfNegative val="0"/>
          <c:cat>
            <c:numRef>
              <c:f>'Fig 2'!$B$63:$I$63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'Fig 2'!$B$64:$I$64</c:f>
              <c:numCache>
                <c:formatCode>0.0</c:formatCode>
                <c:ptCount val="8"/>
                <c:pt idx="0">
                  <c:v>8.4266999999999995E-2</c:v>
                </c:pt>
                <c:pt idx="1">
                  <c:v>0.14934700000000001</c:v>
                </c:pt>
                <c:pt idx="2">
                  <c:v>0.56667000000000001</c:v>
                </c:pt>
                <c:pt idx="3">
                  <c:v>0.71799999999999997</c:v>
                </c:pt>
                <c:pt idx="4">
                  <c:v>1.21391</c:v>
                </c:pt>
                <c:pt idx="5">
                  <c:v>1.736783</c:v>
                </c:pt>
                <c:pt idx="6">
                  <c:v>1.3820779999999999</c:v>
                </c:pt>
                <c:pt idx="7">
                  <c:v>1.60714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9D-4410-8C88-7FB8C543251F}"/>
            </c:ext>
          </c:extLst>
        </c:ser>
        <c:ser>
          <c:idx val="5"/>
          <c:order val="2"/>
          <c:tx>
            <c:strRef>
              <c:f>'Fig 2'!$A$69</c:f>
              <c:strCache>
                <c:ptCount val="1"/>
                <c:pt idx="0">
                  <c:v>Renewable Diesel</c:v>
                </c:pt>
              </c:strCache>
            </c:strRef>
          </c:tx>
          <c:invertIfNegative val="0"/>
          <c:cat>
            <c:numRef>
              <c:f>'Fig 2'!$B$63:$I$63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'Fig 2'!$B$69:$I$69</c:f>
              <c:numCache>
                <c:formatCode>0.0</c:formatCode>
                <c:ptCount val="8"/>
                <c:pt idx="0">
                  <c:v>1.702E-2</c:v>
                </c:pt>
                <c:pt idx="1">
                  <c:v>7.2659000000000001E-2</c:v>
                </c:pt>
                <c:pt idx="2">
                  <c:v>0.78992899999999999</c:v>
                </c:pt>
                <c:pt idx="3">
                  <c:v>0.84497900000000004</c:v>
                </c:pt>
                <c:pt idx="4">
                  <c:v>1.038171</c:v>
                </c:pt>
                <c:pt idx="5">
                  <c:v>2.2412169999999998</c:v>
                </c:pt>
                <c:pt idx="6">
                  <c:v>2.9667300000000001</c:v>
                </c:pt>
                <c:pt idx="7">
                  <c:v>3.4855100000000001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9D-4410-8C88-7FB8C543251F}"/>
            </c:ext>
          </c:extLst>
        </c:ser>
        <c:ser>
          <c:idx val="2"/>
          <c:order val="3"/>
          <c:tx>
            <c:strRef>
              <c:f>'Fig 2'!$A$66</c:f>
              <c:strCache>
                <c:ptCount val="1"/>
                <c:pt idx="0">
                  <c:v>Fossil Natural Gas</c:v>
                </c:pt>
              </c:strCache>
            </c:strRef>
          </c:tx>
          <c:invertIfNegative val="0"/>
          <c:cat>
            <c:numRef>
              <c:f>'Fig 2'!$B$63:$I$63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'Fig 2'!$B$66:$I$66</c:f>
              <c:numCache>
                <c:formatCode>0.0</c:formatCode>
                <c:ptCount val="8"/>
                <c:pt idx="0">
                  <c:v>0.16439000000000001</c:v>
                </c:pt>
                <c:pt idx="1">
                  <c:v>0.18317</c:v>
                </c:pt>
                <c:pt idx="2">
                  <c:v>0.22194800000000001</c:v>
                </c:pt>
                <c:pt idx="3">
                  <c:v>0.247365</c:v>
                </c:pt>
                <c:pt idx="4">
                  <c:v>0.181509</c:v>
                </c:pt>
                <c:pt idx="5">
                  <c:v>0.159219</c:v>
                </c:pt>
                <c:pt idx="6">
                  <c:v>5.8735000000000002E-2</c:v>
                </c:pt>
                <c:pt idx="7">
                  <c:v>5.8770000000000003E-2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9D-4410-8C88-7FB8C543251F}"/>
            </c:ext>
          </c:extLst>
        </c:ser>
        <c:ser>
          <c:idx val="1"/>
          <c:order val="4"/>
          <c:tx>
            <c:strRef>
              <c:f>'Fig 2'!$A$65</c:f>
              <c:strCache>
                <c:ptCount val="1"/>
                <c:pt idx="0">
                  <c:v>Biomethane</c:v>
                </c:pt>
              </c:strCache>
            </c:strRef>
          </c:tx>
          <c:invertIfNegative val="0"/>
          <c:cat>
            <c:numRef>
              <c:f>'Fig 2'!$B$63:$I$63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'Fig 2'!$B$65:$I$65</c:f>
              <c:numCache>
                <c:formatCode>0.0</c:formatCode>
                <c:ptCount val="8"/>
                <c:pt idx="0">
                  <c:v>1.4715000000000001E-2</c:v>
                </c:pt>
                <c:pt idx="1">
                  <c:v>1.4845000000000001E-2</c:v>
                </c:pt>
                <c:pt idx="2">
                  <c:v>9.8069000000000003E-2</c:v>
                </c:pt>
                <c:pt idx="3">
                  <c:v>0.23924599999999999</c:v>
                </c:pt>
                <c:pt idx="4">
                  <c:v>0.60021000000000002</c:v>
                </c:pt>
                <c:pt idx="5">
                  <c:v>0.69321999999999995</c:v>
                </c:pt>
                <c:pt idx="6">
                  <c:v>0.68042999999999998</c:v>
                </c:pt>
                <c:pt idx="7">
                  <c:v>0.75128799999999996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9D-4410-8C88-7FB8C543251F}"/>
            </c:ext>
          </c:extLst>
        </c:ser>
        <c:ser>
          <c:idx val="3"/>
          <c:order val="5"/>
          <c:tx>
            <c:strRef>
              <c:f>'Fig 2'!$A$67</c:f>
              <c:strCache>
                <c:ptCount val="1"/>
                <c:pt idx="0">
                  <c:v>Electricity</c:v>
                </c:pt>
              </c:strCache>
            </c:strRef>
          </c:tx>
          <c:invertIfNegative val="0"/>
          <c:cat>
            <c:numRef>
              <c:f>'Fig 2'!$B$63:$I$63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'Fig 2'!$B$67:$I$67</c:f>
              <c:numCache>
                <c:formatCode>0.0</c:formatCode>
                <c:ptCount val="8"/>
                <c:pt idx="0">
                  <c:v>7.7429999999999999E-3</c:v>
                </c:pt>
                <c:pt idx="1">
                  <c:v>2.6984000000000001E-2</c:v>
                </c:pt>
                <c:pt idx="2">
                  <c:v>9.3952999999999995E-2</c:v>
                </c:pt>
                <c:pt idx="3">
                  <c:v>0.22133</c:v>
                </c:pt>
                <c:pt idx="4">
                  <c:v>0.33773999999999998</c:v>
                </c:pt>
                <c:pt idx="5">
                  <c:v>0.90557399999999999</c:v>
                </c:pt>
                <c:pt idx="6">
                  <c:v>1.2141</c:v>
                </c:pt>
                <c:pt idx="7">
                  <c:v>1.6868570000000001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9D-4410-8C88-7FB8C5432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176587136"/>
        <c:axId val="176588672"/>
      </c:barChart>
      <c:catAx>
        <c:axId val="17658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6588672"/>
        <c:crosses val="autoZero"/>
        <c:auto val="1"/>
        <c:lblAlgn val="ctr"/>
        <c:lblOffset val="100"/>
        <c:noMultiLvlLbl val="0"/>
      </c:catAx>
      <c:valAx>
        <c:axId val="1765886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Credits (Million  MT)</a:t>
                </a:r>
              </a:p>
            </c:rich>
          </c:tx>
          <c:layout>
            <c:manualLayout>
              <c:xMode val="edge"/>
              <c:yMode val="edge"/>
              <c:x val="3.3405772108305476E-2"/>
              <c:y val="0.25802222350296034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76587136"/>
        <c:crosses val="autoZero"/>
        <c:crossBetween val="between"/>
      </c:valAx>
      <c:spPr>
        <a:ln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Garamond" panose="02020404030301010803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/>
              <a:t>Average carbon footprint of select low carbon fuels used in California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Petroleum</c:v>
                </c:pt>
                <c:pt idx="1">
                  <c:v>Biobased jet</c:v>
                </c:pt>
                <c:pt idx="2">
                  <c:v>Biodiesel</c:v>
                </c:pt>
                <c:pt idx="3">
                  <c:v>Renewable diesel</c:v>
                </c:pt>
                <c:pt idx="4">
                  <c:v>Cellulosic diesel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100.45</c:v>
                </c:pt>
                <c:pt idx="1">
                  <c:v>35</c:v>
                </c:pt>
                <c:pt idx="2">
                  <c:v>33</c:v>
                </c:pt>
                <c:pt idx="3">
                  <c:v>32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9-473B-A43B-C2588DCDD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380152"/>
        <c:axId val="303380480"/>
      </c:barChart>
      <c:catAx>
        <c:axId val="30338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303380480"/>
        <c:crosses val="autoZero"/>
        <c:auto val="1"/>
        <c:lblAlgn val="ctr"/>
        <c:lblOffset val="100"/>
        <c:noMultiLvlLbl val="0"/>
      </c:catAx>
      <c:valAx>
        <c:axId val="30338048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r>
                  <a:rPr lang="en-US"/>
                  <a:t>g CO2e/MJ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ramond" panose="020204040303010108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3033801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45666867559236"/>
          <c:y val="2.5997635908089151E-2"/>
          <c:w val="0.76382041206584805"/>
          <c:h val="0.81804899387576557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'Fig E w ARGUS'!$E$2</c:f>
              <c:strCache>
                <c:ptCount val="1"/>
                <c:pt idx="0">
                  <c:v>  Volume of Credits Transacted (MT)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chemeClr val="accent1"/>
              </a:solidFill>
              <a:miter lim="800000"/>
            </a:ln>
          </c:spPr>
          <c:invertIfNegative val="0"/>
          <c:cat>
            <c:multiLvlStrRef>
              <c:f>'Fig E w ARGUS'!$A$3:$B$86</c:f>
              <c:multiLvlStrCache>
                <c:ptCount val="84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  <c:pt idx="48">
                    <c:v>J</c:v>
                  </c:pt>
                  <c:pt idx="49">
                    <c:v>F</c:v>
                  </c:pt>
                  <c:pt idx="50">
                    <c:v>M</c:v>
                  </c:pt>
                  <c:pt idx="51">
                    <c:v>A</c:v>
                  </c:pt>
                  <c:pt idx="52">
                    <c:v>M</c:v>
                  </c:pt>
                  <c:pt idx="53">
                    <c:v>J</c:v>
                  </c:pt>
                  <c:pt idx="54">
                    <c:v>J</c:v>
                  </c:pt>
                  <c:pt idx="55">
                    <c:v>A</c:v>
                  </c:pt>
                  <c:pt idx="56">
                    <c:v>S</c:v>
                  </c:pt>
                  <c:pt idx="57">
                    <c:v>O</c:v>
                  </c:pt>
                  <c:pt idx="58">
                    <c:v>N</c:v>
                  </c:pt>
                  <c:pt idx="59">
                    <c:v>D</c:v>
                  </c:pt>
                  <c:pt idx="60">
                    <c:v>J</c:v>
                  </c:pt>
                  <c:pt idx="61">
                    <c:v>F</c:v>
                  </c:pt>
                  <c:pt idx="62">
                    <c:v>M</c:v>
                  </c:pt>
                  <c:pt idx="63">
                    <c:v>A</c:v>
                  </c:pt>
                  <c:pt idx="64">
                    <c:v>M</c:v>
                  </c:pt>
                  <c:pt idx="65">
                    <c:v>J</c:v>
                  </c:pt>
                  <c:pt idx="66">
                    <c:v>J</c:v>
                  </c:pt>
                  <c:pt idx="67">
                    <c:v>A</c:v>
                  </c:pt>
                  <c:pt idx="68">
                    <c:v>S</c:v>
                  </c:pt>
                  <c:pt idx="69">
                    <c:v>O</c:v>
                  </c:pt>
                  <c:pt idx="70">
                    <c:v>N</c:v>
                  </c:pt>
                  <c:pt idx="71">
                    <c:v>D</c:v>
                  </c:pt>
                  <c:pt idx="72">
                    <c:v>J</c:v>
                  </c:pt>
                  <c:pt idx="73">
                    <c:v>F</c:v>
                  </c:pt>
                  <c:pt idx="74">
                    <c:v>M</c:v>
                  </c:pt>
                  <c:pt idx="75">
                    <c:v>A</c:v>
                  </c:pt>
                  <c:pt idx="76">
                    <c:v>M</c:v>
                  </c:pt>
                  <c:pt idx="77">
                    <c:v>J</c:v>
                  </c:pt>
                  <c:pt idx="78">
                    <c:v>J</c:v>
                  </c:pt>
                  <c:pt idx="79">
                    <c:v>A</c:v>
                  </c:pt>
                  <c:pt idx="80">
                    <c:v>S</c:v>
                  </c:pt>
                  <c:pt idx="81">
                    <c:v>O</c:v>
                  </c:pt>
                  <c:pt idx="82">
                    <c:v>N</c:v>
                  </c:pt>
                  <c:pt idx="83">
                    <c:v>D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  <c:pt idx="48">
                    <c:v>2017</c:v>
                  </c:pt>
                  <c:pt idx="60">
                    <c:v>2018</c:v>
                  </c:pt>
                  <c:pt idx="72">
                    <c:v>2019</c:v>
                  </c:pt>
                </c:lvl>
              </c:multiLvlStrCache>
            </c:multiLvlStrRef>
          </c:cat>
          <c:val>
            <c:numRef>
              <c:f>'Fig E w ARGUS'!$E$3:$E$86</c:f>
              <c:numCache>
                <c:formatCode>_(* #,##0_);_(* \(#,##0\);_(* "-"??_);_(@_)</c:formatCode>
                <c:ptCount val="84"/>
                <c:pt idx="0">
                  <c:v>24000</c:v>
                </c:pt>
                <c:pt idx="1">
                  <c:v>36000</c:v>
                </c:pt>
                <c:pt idx="2">
                  <c:v>48000</c:v>
                </c:pt>
                <c:pt idx="3">
                  <c:v>42000</c:v>
                </c:pt>
                <c:pt idx="4">
                  <c:v>7000</c:v>
                </c:pt>
                <c:pt idx="5">
                  <c:v>52000</c:v>
                </c:pt>
                <c:pt idx="6">
                  <c:v>82000</c:v>
                </c:pt>
                <c:pt idx="7">
                  <c:v>66000</c:v>
                </c:pt>
                <c:pt idx="8">
                  <c:v>243000</c:v>
                </c:pt>
                <c:pt idx="9">
                  <c:v>60000</c:v>
                </c:pt>
                <c:pt idx="10">
                  <c:v>210000</c:v>
                </c:pt>
                <c:pt idx="11">
                  <c:v>18000</c:v>
                </c:pt>
                <c:pt idx="12">
                  <c:v>43000</c:v>
                </c:pt>
                <c:pt idx="13">
                  <c:v>53000</c:v>
                </c:pt>
                <c:pt idx="14">
                  <c:v>72000</c:v>
                </c:pt>
                <c:pt idx="15">
                  <c:v>120000</c:v>
                </c:pt>
                <c:pt idx="16">
                  <c:v>54000</c:v>
                </c:pt>
                <c:pt idx="17">
                  <c:v>82000</c:v>
                </c:pt>
                <c:pt idx="18">
                  <c:v>107000</c:v>
                </c:pt>
                <c:pt idx="19">
                  <c:v>285000</c:v>
                </c:pt>
                <c:pt idx="20">
                  <c:v>301000</c:v>
                </c:pt>
                <c:pt idx="21">
                  <c:v>207000</c:v>
                </c:pt>
                <c:pt idx="22">
                  <c:v>61000</c:v>
                </c:pt>
                <c:pt idx="23">
                  <c:v>296000</c:v>
                </c:pt>
                <c:pt idx="24">
                  <c:v>126000</c:v>
                </c:pt>
                <c:pt idx="25">
                  <c:v>148000</c:v>
                </c:pt>
                <c:pt idx="26">
                  <c:v>69000</c:v>
                </c:pt>
                <c:pt idx="27">
                  <c:v>164000</c:v>
                </c:pt>
                <c:pt idx="28">
                  <c:v>160000</c:v>
                </c:pt>
                <c:pt idx="29">
                  <c:v>151000</c:v>
                </c:pt>
                <c:pt idx="30">
                  <c:v>322000</c:v>
                </c:pt>
                <c:pt idx="31">
                  <c:v>200000</c:v>
                </c:pt>
                <c:pt idx="32">
                  <c:v>224000</c:v>
                </c:pt>
                <c:pt idx="33">
                  <c:v>129000</c:v>
                </c:pt>
                <c:pt idx="34">
                  <c:v>435000</c:v>
                </c:pt>
                <c:pt idx="35" formatCode="#,##0">
                  <c:v>723000</c:v>
                </c:pt>
                <c:pt idx="36" formatCode="General">
                  <c:v>206000</c:v>
                </c:pt>
                <c:pt idx="37">
                  <c:v>139000</c:v>
                </c:pt>
                <c:pt idx="38">
                  <c:v>679000</c:v>
                </c:pt>
                <c:pt idx="39">
                  <c:v>283000</c:v>
                </c:pt>
                <c:pt idx="40">
                  <c:v>229000</c:v>
                </c:pt>
                <c:pt idx="41">
                  <c:v>429000</c:v>
                </c:pt>
                <c:pt idx="42">
                  <c:v>452000</c:v>
                </c:pt>
                <c:pt idx="43">
                  <c:v>145000</c:v>
                </c:pt>
                <c:pt idx="44">
                  <c:v>599000</c:v>
                </c:pt>
                <c:pt idx="45">
                  <c:v>347000</c:v>
                </c:pt>
                <c:pt idx="46">
                  <c:v>794000</c:v>
                </c:pt>
                <c:pt idx="47">
                  <c:v>1060000</c:v>
                </c:pt>
                <c:pt idx="48">
                  <c:v>390000</c:v>
                </c:pt>
                <c:pt idx="49">
                  <c:v>323000</c:v>
                </c:pt>
                <c:pt idx="50">
                  <c:v>591000</c:v>
                </c:pt>
                <c:pt idx="51">
                  <c:v>616000</c:v>
                </c:pt>
                <c:pt idx="52">
                  <c:v>366000</c:v>
                </c:pt>
                <c:pt idx="53">
                  <c:v>765000</c:v>
                </c:pt>
                <c:pt idx="54">
                  <c:v>565000</c:v>
                </c:pt>
                <c:pt idx="55">
                  <c:v>595000</c:v>
                </c:pt>
                <c:pt idx="56">
                  <c:v>1326000</c:v>
                </c:pt>
                <c:pt idx="57">
                  <c:v>745000</c:v>
                </c:pt>
                <c:pt idx="58">
                  <c:v>1143000</c:v>
                </c:pt>
                <c:pt idx="59">
                  <c:v>1451000</c:v>
                </c:pt>
                <c:pt idx="60">
                  <c:v>543000</c:v>
                </c:pt>
                <c:pt idx="61">
                  <c:v>574000</c:v>
                </c:pt>
                <c:pt idx="62">
                  <c:v>1181000</c:v>
                </c:pt>
                <c:pt idx="63">
                  <c:v>927000</c:v>
                </c:pt>
                <c:pt idx="64">
                  <c:v>847000</c:v>
                </c:pt>
                <c:pt idx="65">
                  <c:v>1093000</c:v>
                </c:pt>
                <c:pt idx="66">
                  <c:v>1056000</c:v>
                </c:pt>
                <c:pt idx="67">
                  <c:v>722000</c:v>
                </c:pt>
                <c:pt idx="68">
                  <c:v>1668000</c:v>
                </c:pt>
                <c:pt idx="69">
                  <c:v>1172000</c:v>
                </c:pt>
                <c:pt idx="70">
                  <c:v>1345000</c:v>
                </c:pt>
                <c:pt idx="71">
                  <c:v>2205000</c:v>
                </c:pt>
                <c:pt idx="72">
                  <c:v>548000</c:v>
                </c:pt>
                <c:pt idx="73">
                  <c:v>747000</c:v>
                </c:pt>
                <c:pt idx="74">
                  <c:v>1677000</c:v>
                </c:pt>
                <c:pt idx="75">
                  <c:v>1299000</c:v>
                </c:pt>
                <c:pt idx="76">
                  <c:v>408000</c:v>
                </c:pt>
                <c:pt idx="77">
                  <c:v>875000</c:v>
                </c:pt>
                <c:pt idx="78">
                  <c:v>1574000</c:v>
                </c:pt>
                <c:pt idx="79">
                  <c:v>929000</c:v>
                </c:pt>
                <c:pt idx="80">
                  <c:v>1176000</c:v>
                </c:pt>
                <c:pt idx="81">
                  <c:v>1990000</c:v>
                </c:pt>
                <c:pt idx="82">
                  <c:v>705000</c:v>
                </c:pt>
                <c:pt idx="83">
                  <c:v>2216000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9A-4A46-AFB5-B691E5B4E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9"/>
        <c:axId val="48185344"/>
        <c:axId val="48174976"/>
      </c:barChart>
      <c:lineChart>
        <c:grouping val="standard"/>
        <c:varyColors val="0"/>
        <c:ser>
          <c:idx val="1"/>
          <c:order val="0"/>
          <c:tx>
            <c:strRef>
              <c:f>'Fig E w ARGUS'!$D$2</c:f>
              <c:strCache>
                <c:ptCount val="1"/>
                <c:pt idx="0">
                  <c:v>ARB Monthly Average Credit Price</c:v>
                </c:pt>
              </c:strCache>
            </c:strRef>
          </c:tx>
          <c:spPr>
            <a:ln w="63500" cap="sq">
              <a:noFill/>
            </a:ln>
          </c:spPr>
          <c:marker>
            <c:symbol val="dash"/>
            <c:size val="9"/>
            <c:spPr>
              <a:solidFill>
                <a:schemeClr val="accent2"/>
              </a:solidFill>
              <a:ln w="12700">
                <a:solidFill>
                  <a:schemeClr val="accent2">
                    <a:shade val="95000"/>
                    <a:satMod val="105000"/>
                  </a:schemeClr>
                </a:solidFill>
              </a:ln>
            </c:spPr>
          </c:marker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1-4F9A-4A46-AFB5-B691E5B4E9BB}"/>
              </c:ext>
            </c:extLst>
          </c:dPt>
          <c:cat>
            <c:multiLvlStrRef>
              <c:f>'Fig E w ARGUS'!$A$3:$B$86</c:f>
              <c:multiLvlStrCache>
                <c:ptCount val="84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  <c:pt idx="48">
                    <c:v>J</c:v>
                  </c:pt>
                  <c:pt idx="49">
                    <c:v>F</c:v>
                  </c:pt>
                  <c:pt idx="50">
                    <c:v>M</c:v>
                  </c:pt>
                  <c:pt idx="51">
                    <c:v>A</c:v>
                  </c:pt>
                  <c:pt idx="52">
                    <c:v>M</c:v>
                  </c:pt>
                  <c:pt idx="53">
                    <c:v>J</c:v>
                  </c:pt>
                  <c:pt idx="54">
                    <c:v>J</c:v>
                  </c:pt>
                  <c:pt idx="55">
                    <c:v>A</c:v>
                  </c:pt>
                  <c:pt idx="56">
                    <c:v>S</c:v>
                  </c:pt>
                  <c:pt idx="57">
                    <c:v>O</c:v>
                  </c:pt>
                  <c:pt idx="58">
                    <c:v>N</c:v>
                  </c:pt>
                  <c:pt idx="59">
                    <c:v>D</c:v>
                  </c:pt>
                  <c:pt idx="60">
                    <c:v>J</c:v>
                  </c:pt>
                  <c:pt idx="61">
                    <c:v>F</c:v>
                  </c:pt>
                  <c:pt idx="62">
                    <c:v>M</c:v>
                  </c:pt>
                  <c:pt idx="63">
                    <c:v>A</c:v>
                  </c:pt>
                  <c:pt idx="64">
                    <c:v>M</c:v>
                  </c:pt>
                  <c:pt idx="65">
                    <c:v>J</c:v>
                  </c:pt>
                  <c:pt idx="66">
                    <c:v>J</c:v>
                  </c:pt>
                  <c:pt idx="67">
                    <c:v>A</c:v>
                  </c:pt>
                  <c:pt idx="68">
                    <c:v>S</c:v>
                  </c:pt>
                  <c:pt idx="69">
                    <c:v>O</c:v>
                  </c:pt>
                  <c:pt idx="70">
                    <c:v>N</c:v>
                  </c:pt>
                  <c:pt idx="71">
                    <c:v>D</c:v>
                  </c:pt>
                  <c:pt idx="72">
                    <c:v>J</c:v>
                  </c:pt>
                  <c:pt idx="73">
                    <c:v>F</c:v>
                  </c:pt>
                  <c:pt idx="74">
                    <c:v>M</c:v>
                  </c:pt>
                  <c:pt idx="75">
                    <c:v>A</c:v>
                  </c:pt>
                  <c:pt idx="76">
                    <c:v>M</c:v>
                  </c:pt>
                  <c:pt idx="77">
                    <c:v>J</c:v>
                  </c:pt>
                  <c:pt idx="78">
                    <c:v>J</c:v>
                  </c:pt>
                  <c:pt idx="79">
                    <c:v>A</c:v>
                  </c:pt>
                  <c:pt idx="80">
                    <c:v>S</c:v>
                  </c:pt>
                  <c:pt idx="81">
                    <c:v>O</c:v>
                  </c:pt>
                  <c:pt idx="82">
                    <c:v>N</c:v>
                  </c:pt>
                  <c:pt idx="83">
                    <c:v>D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  <c:pt idx="48">
                    <c:v>2017</c:v>
                  </c:pt>
                  <c:pt idx="60">
                    <c:v>2018</c:v>
                  </c:pt>
                  <c:pt idx="72">
                    <c:v>2019</c:v>
                  </c:pt>
                </c:lvl>
              </c:multiLvlStrCache>
            </c:multiLvlStrRef>
          </c:cat>
          <c:val>
            <c:numRef>
              <c:f>'Fig E w ARGUS'!$D$3:$D$86</c:f>
              <c:numCache>
                <c:formatCode>"$"#,##0</c:formatCode>
                <c:ptCount val="84"/>
                <c:pt idx="0">
                  <c:v>22</c:v>
                </c:pt>
                <c:pt idx="1">
                  <c:v>27</c:v>
                </c:pt>
                <c:pt idx="2">
                  <c:v>34</c:v>
                </c:pt>
                <c:pt idx="3">
                  <c:v>35</c:v>
                </c:pt>
                <c:pt idx="4">
                  <c:v>45</c:v>
                </c:pt>
                <c:pt idx="5">
                  <c:v>51</c:v>
                </c:pt>
                <c:pt idx="6">
                  <c:v>58</c:v>
                </c:pt>
                <c:pt idx="7">
                  <c:v>67</c:v>
                </c:pt>
                <c:pt idx="8">
                  <c:v>54</c:v>
                </c:pt>
                <c:pt idx="9">
                  <c:v>63</c:v>
                </c:pt>
                <c:pt idx="10">
                  <c:v>71</c:v>
                </c:pt>
                <c:pt idx="11">
                  <c:v>79</c:v>
                </c:pt>
                <c:pt idx="12">
                  <c:v>51</c:v>
                </c:pt>
                <c:pt idx="13">
                  <c:v>48</c:v>
                </c:pt>
                <c:pt idx="14">
                  <c:v>54</c:v>
                </c:pt>
                <c:pt idx="15">
                  <c:v>44</c:v>
                </c:pt>
                <c:pt idx="16">
                  <c:v>33</c:v>
                </c:pt>
                <c:pt idx="17">
                  <c:v>42</c:v>
                </c:pt>
                <c:pt idx="18">
                  <c:v>28</c:v>
                </c:pt>
                <c:pt idx="19">
                  <c:v>29</c:v>
                </c:pt>
                <c:pt idx="20">
                  <c:v>26</c:v>
                </c:pt>
                <c:pt idx="21">
                  <c:v>26</c:v>
                </c:pt>
                <c:pt idx="22">
                  <c:v>26</c:v>
                </c:pt>
                <c:pt idx="23">
                  <c:v>26</c:v>
                </c:pt>
                <c:pt idx="24">
                  <c:v>25</c:v>
                </c:pt>
                <c:pt idx="25">
                  <c:v>24</c:v>
                </c:pt>
                <c:pt idx="26">
                  <c:v>23</c:v>
                </c:pt>
                <c:pt idx="27">
                  <c:v>22</c:v>
                </c:pt>
                <c:pt idx="28">
                  <c:v>22</c:v>
                </c:pt>
                <c:pt idx="29">
                  <c:v>28</c:v>
                </c:pt>
                <c:pt idx="30">
                  <c:v>44</c:v>
                </c:pt>
                <c:pt idx="31">
                  <c:v>57</c:v>
                </c:pt>
                <c:pt idx="32">
                  <c:v>64</c:v>
                </c:pt>
                <c:pt idx="33">
                  <c:v>60</c:v>
                </c:pt>
                <c:pt idx="34">
                  <c:v>86</c:v>
                </c:pt>
                <c:pt idx="35">
                  <c:v>96</c:v>
                </c:pt>
                <c:pt idx="36">
                  <c:v>105</c:v>
                </c:pt>
                <c:pt idx="37">
                  <c:v>122</c:v>
                </c:pt>
                <c:pt idx="38">
                  <c:v>116</c:v>
                </c:pt>
                <c:pt idx="39">
                  <c:v>119</c:v>
                </c:pt>
                <c:pt idx="40">
                  <c:v>119</c:v>
                </c:pt>
                <c:pt idx="41">
                  <c:v>112</c:v>
                </c:pt>
                <c:pt idx="42">
                  <c:v>92</c:v>
                </c:pt>
                <c:pt idx="43">
                  <c:v>75</c:v>
                </c:pt>
                <c:pt idx="44">
                  <c:v>98.4</c:v>
                </c:pt>
                <c:pt idx="45">
                  <c:v>89</c:v>
                </c:pt>
                <c:pt idx="46">
                  <c:v>100</c:v>
                </c:pt>
                <c:pt idx="47">
                  <c:v>89</c:v>
                </c:pt>
                <c:pt idx="48">
                  <c:v>90</c:v>
                </c:pt>
                <c:pt idx="49">
                  <c:v>93</c:v>
                </c:pt>
                <c:pt idx="50">
                  <c:v>93</c:v>
                </c:pt>
                <c:pt idx="51">
                  <c:v>87</c:v>
                </c:pt>
                <c:pt idx="52">
                  <c:v>80</c:v>
                </c:pt>
                <c:pt idx="53">
                  <c:v>77</c:v>
                </c:pt>
                <c:pt idx="54">
                  <c:v>76</c:v>
                </c:pt>
                <c:pt idx="55">
                  <c:v>85</c:v>
                </c:pt>
                <c:pt idx="56">
                  <c:v>88</c:v>
                </c:pt>
                <c:pt idx="57">
                  <c:v>91</c:v>
                </c:pt>
                <c:pt idx="58">
                  <c:v>94</c:v>
                </c:pt>
                <c:pt idx="59">
                  <c:v>101</c:v>
                </c:pt>
                <c:pt idx="60">
                  <c:v>115</c:v>
                </c:pt>
                <c:pt idx="61">
                  <c:v>137</c:v>
                </c:pt>
                <c:pt idx="62">
                  <c:v>122</c:v>
                </c:pt>
                <c:pt idx="63">
                  <c:v>129</c:v>
                </c:pt>
                <c:pt idx="64">
                  <c:v>140</c:v>
                </c:pt>
                <c:pt idx="65">
                  <c:v>154</c:v>
                </c:pt>
                <c:pt idx="66">
                  <c:v>169</c:v>
                </c:pt>
                <c:pt idx="67">
                  <c:v>179</c:v>
                </c:pt>
                <c:pt idx="68">
                  <c:v>171</c:v>
                </c:pt>
                <c:pt idx="69">
                  <c:v>181</c:v>
                </c:pt>
                <c:pt idx="70">
                  <c:v>177</c:v>
                </c:pt>
                <c:pt idx="71">
                  <c:v>183</c:v>
                </c:pt>
                <c:pt idx="72">
                  <c:v>190</c:v>
                </c:pt>
                <c:pt idx="73">
                  <c:v>186</c:v>
                </c:pt>
                <c:pt idx="74">
                  <c:v>188</c:v>
                </c:pt>
                <c:pt idx="75">
                  <c:v>180</c:v>
                </c:pt>
                <c:pt idx="76">
                  <c:v>185</c:v>
                </c:pt>
                <c:pt idx="77">
                  <c:v>190</c:v>
                </c:pt>
                <c:pt idx="78">
                  <c:v>193</c:v>
                </c:pt>
                <c:pt idx="79">
                  <c:v>194</c:v>
                </c:pt>
                <c:pt idx="80">
                  <c:v>195</c:v>
                </c:pt>
                <c:pt idx="81">
                  <c:v>195</c:v>
                </c:pt>
                <c:pt idx="82">
                  <c:v>195</c:v>
                </c:pt>
                <c:pt idx="83">
                  <c:v>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9A-4A46-AFB5-B691E5B4E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04640"/>
        <c:axId val="48173056"/>
      </c:lineChart>
      <c:catAx>
        <c:axId val="4790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48173056"/>
        <c:crosses val="autoZero"/>
        <c:auto val="0"/>
        <c:lblAlgn val="ctr"/>
        <c:lblOffset val="100"/>
        <c:tickLblSkip val="3"/>
        <c:tickMarkSkip val="3"/>
        <c:noMultiLvlLbl val="1"/>
      </c:catAx>
      <c:valAx>
        <c:axId val="481730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Credit Price  ($/Mg)</a:t>
                </a:r>
              </a:p>
            </c:rich>
          </c:tx>
          <c:layout>
            <c:manualLayout>
              <c:xMode val="edge"/>
              <c:yMode val="edge"/>
              <c:x val="1.6208823148169182E-2"/>
              <c:y val="0.15445129952976344"/>
            </c:manualLayout>
          </c:layout>
          <c:overlay val="0"/>
        </c:title>
        <c:numFmt formatCode="&quot;$&quot;#,##0" sourceLinked="1"/>
        <c:majorTickMark val="out"/>
        <c:minorTickMark val="none"/>
        <c:tickLblPos val="nextTo"/>
        <c:crossAx val="47904640"/>
        <c:crosses val="autoZero"/>
        <c:crossBetween val="between"/>
      </c:valAx>
      <c:valAx>
        <c:axId val="481749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Volume Transacted (Mg CO2e)</a:t>
                </a:r>
              </a:p>
            </c:rich>
          </c:tx>
          <c:layout>
            <c:manualLayout>
              <c:xMode val="edge"/>
              <c:yMode val="edge"/>
              <c:x val="0.96528777024020362"/>
              <c:y val="0.1704027737273581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8185344"/>
        <c:crosses val="max"/>
        <c:crossBetween val="between"/>
      </c:valAx>
      <c:catAx>
        <c:axId val="48185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174976"/>
        <c:crosses val="autoZero"/>
        <c:auto val="1"/>
        <c:lblAlgn val="ctr"/>
        <c:lblOffset val="100"/>
        <c:noMultiLvlLbl val="1"/>
      </c:catAx>
    </c:plotArea>
    <c:legend>
      <c:legendPos val="r"/>
      <c:layout>
        <c:manualLayout>
          <c:xMode val="edge"/>
          <c:yMode val="edge"/>
          <c:x val="0.30843910728978219"/>
          <c:y val="5.220650659408315E-2"/>
          <c:w val="0.2497278264529551"/>
          <c:h val="0.18863355043582516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>
          <a:latin typeface="Garamond" panose="02020404030301010803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/>
              <a:t>Average LCFS credit value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Sheet1!$A$10:$A$14</c:f>
              <c:strCache>
                <c:ptCount val="5"/>
                <c:pt idx="0">
                  <c:v>ULSD</c:v>
                </c:pt>
                <c:pt idx="1">
                  <c:v>Biobased jet</c:v>
                </c:pt>
                <c:pt idx="2">
                  <c:v>Biodiesel</c:v>
                </c:pt>
                <c:pt idx="3">
                  <c:v>Renewable diesel</c:v>
                </c:pt>
                <c:pt idx="4">
                  <c:v>Cellulosic diesel</c:v>
                </c:pt>
              </c:strCache>
            </c:strRef>
          </c:cat>
          <c:val>
            <c:numRef>
              <c:f>Sheet1!$B$10:$B$14</c:f>
              <c:numCache>
                <c:formatCode>"$"#,##0.00_);[Red]\("$"#,##0.00\)</c:formatCode>
                <c:ptCount val="5"/>
                <c:pt idx="0">
                  <c:v>-0.17</c:v>
                </c:pt>
                <c:pt idx="1">
                  <c:v>1.63</c:v>
                </c:pt>
                <c:pt idx="2">
                  <c:v>1.69</c:v>
                </c:pt>
                <c:pt idx="3">
                  <c:v>1.71</c:v>
                </c:pt>
                <c:pt idx="4">
                  <c:v>1.99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92-48DC-8398-85E2BA66D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380152"/>
        <c:axId val="303380480"/>
      </c:barChart>
      <c:catAx>
        <c:axId val="30338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303380480"/>
        <c:crosses val="autoZero"/>
        <c:auto val="1"/>
        <c:lblAlgn val="ctr"/>
        <c:lblOffset val="100"/>
        <c:noMultiLvlLbl val="0"/>
      </c:catAx>
      <c:valAx>
        <c:axId val="3033804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r>
                  <a:rPr lang="en-US"/>
                  <a:t>$/gallon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ramond" panose="020204040303010108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303380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2CA6-147D-4A3E-A6B2-66A0ECC64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813EC-874E-431A-9C35-75FEF245B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9BE04-5582-4862-8B3E-90431AD1B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08E6-4B85-46A5-AF52-EB9BD0B782E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67EF6-FAEB-47C8-90D8-6D3BF383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4684B-086B-432A-B8EC-127C1AF9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E68-F622-4735-8AFA-6C5714657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6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9006-8C9B-4B68-AD4C-0CBAE342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A3D86-354F-4CD9-B265-66ACA62EE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07041-E0BF-4985-A50C-D95F9BD0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08E6-4B85-46A5-AF52-EB9BD0B782E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B8623-C1F8-452D-A144-66E2F4392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CA927-DCBF-4287-A6BB-DDBDDF66A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E68-F622-4735-8AFA-6C5714657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1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B9A81-3730-47E0-B6BE-224E6492ED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8A13E-9C2B-4124-A115-A6F453E3E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848F4-A86C-4CC0-9B6E-6F6F177F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08E6-4B85-46A5-AF52-EB9BD0B782E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EC0D2-1617-4B99-AB85-FF90D86A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CEBFC-D8D7-44C3-8F65-A33ED2B1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E68-F622-4735-8AFA-6C5714657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7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E654-BB5D-41AB-884F-8C0B3C88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E7CFD-1224-4F0E-A501-C48090EA3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BF1F0-AF68-4B89-955C-9A3E9A70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08E6-4B85-46A5-AF52-EB9BD0B782E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23785-1871-4713-B557-708A579CD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57179-97D3-477F-985E-2C343041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E68-F622-4735-8AFA-6C5714657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C8929-C704-43B2-BFD9-F2107C643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C7571-7555-4874-AA6C-F57A1DB49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95912-88C8-470A-8F51-803D8400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08E6-4B85-46A5-AF52-EB9BD0B782E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4CC41-0819-4ACB-B903-38B14CC52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69AE1-EB92-47E6-A601-2AFC840B1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E68-F622-4735-8AFA-6C5714657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5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87AB-A6A5-4773-8365-29B0ED4B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E688E-69D4-4FAA-B176-C5AD54830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1D4FA-6F64-4CBD-8428-E5A0A2708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9C33D-8D1F-428C-886F-E24A688E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08E6-4B85-46A5-AF52-EB9BD0B782E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1CC06-414D-4C26-9F51-F4C39F0A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2C13F-65A1-48CD-947B-54A58A8A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E68-F622-4735-8AFA-6C5714657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5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51AF6-5603-4CB1-9854-ED396B62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F8943-1C1D-4611-A969-05FF24BA1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6E7FC-9575-4E69-95E2-E27F010DB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1566E-90D0-4B78-BE2B-E243470D3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73A984-6BB7-4DEA-9CF6-D0A1745AB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7B9F64-20B7-4A20-B9AA-053558624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08E6-4B85-46A5-AF52-EB9BD0B782E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93A970-2EDB-41DD-8FB3-D1C608E2A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8DF02-1456-4097-88EA-97CDFABF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E68-F622-4735-8AFA-6C5714657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9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6341D-EE38-4F92-8E7A-C1B7CC6C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55096-D242-401D-B3CA-F8C00D1AF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08E6-4B85-46A5-AF52-EB9BD0B782E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534A5-1BF1-4DCD-B8B6-01D099E6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CE370-856A-4CEF-9A5D-6754E3F3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E68-F622-4735-8AFA-6C5714657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6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05842D-77BE-405E-B3E5-70213C42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08E6-4B85-46A5-AF52-EB9BD0B782E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54D98E-9542-4921-BCC1-F0D8E599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5DFCB-4402-478E-A851-00123642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E68-F622-4735-8AFA-6C5714657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3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B0B38-3C31-46B9-8FE3-6E8533C2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2CEE-A366-44B2-B5F0-3014A02E9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0454F-13B2-402C-BE98-5F5C30FF9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C1C20-DF33-4EE4-B822-BFD8523C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08E6-4B85-46A5-AF52-EB9BD0B782E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28CA1-018B-4D74-89E9-1CF69DAA5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ED4CB-B769-442D-AE0F-1119B144C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E68-F622-4735-8AFA-6C5714657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8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B9D9-632E-4C1D-A583-AC1482E42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D9FE21-7522-4BDB-A66B-D67B7CDE3F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CF20C-3503-4DD3-A6F4-81F16E7E4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8A3E4-D1DE-4E9F-B0D2-C806F4079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08E6-4B85-46A5-AF52-EB9BD0B782E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2D322-0406-4814-89A0-EC0520CD8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663B6-6ABB-4910-BC4B-03206452A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E68-F622-4735-8AFA-6C5714657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5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4407C-33D2-4226-8E02-F0A1B8CC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0FB66-D301-48D8-863E-B3029339A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438AB-EE0E-44C6-967E-58C4802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C08E6-4B85-46A5-AF52-EB9BD0B782E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8EC19-28C8-419D-A630-80EAE6D1B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E1E26-BE06-4C14-A770-4827D7DBA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14E68-F622-4735-8AFA-6C5714657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5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48A88-58AF-4120-9D86-A1F45B88A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358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aramond" panose="02020404030301010803" pitchFamily="18" charset="0"/>
              </a:rPr>
              <a:t>Biofuels and Transportation Decarbonization Under the CLCPA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07D1C1-5D5A-43E5-8431-B1D29D568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9104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Tristan R. Brown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Associate Professor of Energy Resource Economics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Department of Sustainable Resources Management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SUNY ESF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Presented at the Empire State Forest Products Association Regional Meeting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September 27, 2021</a:t>
            </a:r>
          </a:p>
        </p:txBody>
      </p:sp>
    </p:spTree>
    <p:extLst>
      <p:ext uri="{BB962C8B-B14F-4D97-AF65-F5344CB8AC3E}">
        <p14:creationId xmlns:p14="http://schemas.microsoft.com/office/powerpoint/2010/main" val="273910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8BB5-667C-48FE-BD2B-797E3A9A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The effect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70D9E9-AFFF-472C-A969-80675E892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2" y="1690688"/>
            <a:ext cx="6024338" cy="38669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8560E65-8CE6-4981-A9F4-C1F3968F6997}"/>
              </a:ext>
            </a:extLst>
          </p:cNvPr>
          <p:cNvGrpSpPr/>
          <p:nvPr/>
        </p:nvGrpSpPr>
        <p:grpSpPr>
          <a:xfrm>
            <a:off x="1930195" y="1690688"/>
            <a:ext cx="9423605" cy="4658461"/>
            <a:chOff x="949428" y="1690688"/>
            <a:chExt cx="9423605" cy="46584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69F304-F260-42AD-A5DC-8EC821554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428" y="1690688"/>
              <a:ext cx="9423605" cy="465846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A7E0BC-A9A3-4D8B-ACAE-90688DB21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72483" y="5577624"/>
              <a:ext cx="4400550" cy="771525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043B40D-89D9-4F2A-9B68-A8EBEA2E5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705" y="1594834"/>
            <a:ext cx="6963295" cy="526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0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4205A-81D7-4390-B3F6-5BF189DF5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EC117-4108-48B5-A13E-6BEF07FB0BC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aramond" panose="02020404030301010803" pitchFamily="18" charset="0"/>
              </a:rPr>
              <a:t>The CLCPA requires the rapid and thorough decarbonization of NYS’s transportation sector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NYS is currently far behind other states on transportation decarbonization progress</a:t>
            </a:r>
          </a:p>
          <a:p>
            <a:r>
              <a:rPr lang="en-US" dirty="0">
                <a:latin typeface="Garamond" panose="02020404030301010803" pitchFamily="18" charset="0"/>
              </a:rPr>
              <a:t>Much of this decarbonization will require the use of biomass to mitigate emissions from “hard-to-electrify” sources such as diesel fuel and jet fuel</a:t>
            </a:r>
          </a:p>
          <a:p>
            <a:r>
              <a:rPr lang="en-US" dirty="0">
                <a:latin typeface="Garamond" panose="02020404030301010803" pitchFamily="18" charset="0"/>
              </a:rPr>
              <a:t>California’s LCFS has driven commercialization of 2</a:t>
            </a:r>
            <a:r>
              <a:rPr lang="en-US" baseline="30000" dirty="0">
                <a:latin typeface="Garamond" panose="02020404030301010803" pitchFamily="18" charset="0"/>
              </a:rPr>
              <a:t>nd</a:t>
            </a:r>
            <a:r>
              <a:rPr lang="en-US" dirty="0">
                <a:latin typeface="Garamond" panose="02020404030301010803" pitchFamily="18" charset="0"/>
              </a:rPr>
              <a:t>-generation low carbon technologies, including biofuels from forest biomass</a:t>
            </a:r>
          </a:p>
          <a:p>
            <a:r>
              <a:rPr lang="en-US" dirty="0">
                <a:latin typeface="Garamond" panose="02020404030301010803" pitchFamily="18" charset="0"/>
              </a:rPr>
              <a:t>Forest biomass will need to play an important role if NYS is to achieve the CLCPA’s decarbonization targets</a:t>
            </a:r>
          </a:p>
        </p:txBody>
      </p:sp>
    </p:spTree>
    <p:extLst>
      <p:ext uri="{BB962C8B-B14F-4D97-AF65-F5344CB8AC3E}">
        <p14:creationId xmlns:p14="http://schemas.microsoft.com/office/powerpoint/2010/main" val="388983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D54C86-B3D5-4D73-974E-28B4F266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079"/>
            <a:ext cx="10515600" cy="2430829"/>
          </a:xfrm>
        </p:spPr>
        <p:txBody>
          <a:bodyPr/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Questions?</a:t>
            </a:r>
            <a:br>
              <a:rPr lang="en-US" dirty="0">
                <a:latin typeface="Garamond" panose="02020404030301010803" pitchFamily="18" charset="0"/>
              </a:rPr>
            </a:br>
            <a:br>
              <a:rPr lang="en-US" dirty="0">
                <a:latin typeface="Garamond" panose="02020404030301010803" pitchFamily="18" charset="0"/>
              </a:rPr>
            </a:b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trbro100@esf.edu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E093-93BF-469D-B8B9-83986371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The CLCPA and 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F2B12-61BB-4AAE-BE7C-6DB6856B9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The Climate Leadership and Community Protection Act (CLCPA) requires NYS to achieve the deep decarbonization of its economy by 2050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100% decarbonization of power sector by 2040 on an absolute basis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85% decarbonization by economy on an absolute basis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15% decarbonization by economy via offsets (optional)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Unlike past state policies, the CLCPA requires the deep decarbonization of the NYS transportation sector on an absolute basis</a:t>
            </a:r>
          </a:p>
        </p:txBody>
      </p:sp>
    </p:spTree>
    <p:extLst>
      <p:ext uri="{BB962C8B-B14F-4D97-AF65-F5344CB8AC3E}">
        <p14:creationId xmlns:p14="http://schemas.microsoft.com/office/powerpoint/2010/main" val="136484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B531F0-C538-4BC5-A3D9-AEDFAE4DF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88" y="258136"/>
            <a:ext cx="11992205" cy="6343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EA1758-1702-414B-821E-543173BE65E3}"/>
              </a:ext>
            </a:extLst>
          </p:cNvPr>
          <p:cNvSpPr txBox="1"/>
          <p:nvPr/>
        </p:nvSpPr>
        <p:spPr>
          <a:xfrm>
            <a:off x="518746" y="3068515"/>
            <a:ext cx="27871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sizeable fraction of building emissions are also from a refined fuel, distillate heating oil (which is very similar to ULSD)</a:t>
            </a:r>
          </a:p>
        </p:txBody>
      </p:sp>
    </p:spTree>
    <p:extLst>
      <p:ext uri="{BB962C8B-B14F-4D97-AF65-F5344CB8AC3E}">
        <p14:creationId xmlns:p14="http://schemas.microsoft.com/office/powerpoint/2010/main" val="94061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3FC47-A2A0-46E9-B8BE-0E39853E1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The limitations of vehicle electrification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9E0FC17-A0E6-4D1D-90DF-6C81D3DCC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05" y="1825625"/>
            <a:ext cx="3826553" cy="4351338"/>
          </a:xfr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DAD627-0CA2-48B8-97EC-E20FD29CA983}"/>
              </a:ext>
            </a:extLst>
          </p:cNvPr>
          <p:cNvSpPr txBox="1">
            <a:spLocks/>
          </p:cNvSpPr>
          <p:nvPr/>
        </p:nvSpPr>
        <p:spPr>
          <a:xfrm>
            <a:off x="5452844" y="1610686"/>
            <a:ext cx="5900956" cy="5058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aramond" panose="02020404030301010803" pitchFamily="18" charset="0"/>
              </a:rPr>
              <a:t>2020s vehicle technologies will largely limit electrification to gasoline vehicles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Only 43% of every barrel of petroleum produces gasoline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Only 67% of NYS’s transportation sector GHG emissions come from gasoline vehicles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Diesel fuel, residual fuel, and jet fuel are unlikely to be replaced by electricity before the 2040s (if not later)</a:t>
            </a:r>
          </a:p>
          <a:p>
            <a:r>
              <a:rPr lang="en-US" dirty="0">
                <a:latin typeface="Garamond" panose="02020404030301010803" pitchFamily="18" charset="0"/>
              </a:rPr>
              <a:t>The CLCPA’s targets will only be met if the transportation sector is decarbonized via other means </a:t>
            </a:r>
          </a:p>
          <a:p>
            <a:pPr lvl="1"/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BE5CA2-1230-4969-97B9-AE4DC06BECCD}"/>
              </a:ext>
            </a:extLst>
          </p:cNvPr>
          <p:cNvSpPr/>
          <p:nvPr/>
        </p:nvSpPr>
        <p:spPr>
          <a:xfrm>
            <a:off x="427838" y="6176963"/>
            <a:ext cx="42364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Garamond" panose="02020404030301010803" pitchFamily="18" charset="0"/>
              </a:rPr>
              <a:t>https://www.energy.gov/articles/hows-and-whys-replacing-whole-barrel</a:t>
            </a:r>
          </a:p>
        </p:txBody>
      </p:sp>
    </p:spTree>
    <p:extLst>
      <p:ext uri="{BB962C8B-B14F-4D97-AF65-F5344CB8AC3E}">
        <p14:creationId xmlns:p14="http://schemas.microsoft.com/office/powerpoint/2010/main" val="244840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3D14-EA95-42D2-83D3-D1A4A6B8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Low Carbon Fuel Standards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CE525-D475-4EFC-A6B2-A7F4BA151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49" y="1362280"/>
            <a:ext cx="9058275" cy="5238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F75CB9-5947-4B1B-9C71-A7CC491F3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876" y="1257165"/>
            <a:ext cx="6016420" cy="54489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A1D8F4-98B9-4CAB-9FD1-FDEAB2F39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39473"/>
            <a:ext cx="12192000" cy="177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9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8B19-366D-40C0-B6CF-20DEF6D7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92" y="365125"/>
            <a:ext cx="10659208" cy="1325563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Decarbonizing California’s transportation sector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3BB3D6-9768-4CA6-977A-05B60E747947}"/>
              </a:ext>
            </a:extLst>
          </p:cNvPr>
          <p:cNvGrpSpPr/>
          <p:nvPr/>
        </p:nvGrpSpPr>
        <p:grpSpPr>
          <a:xfrm>
            <a:off x="1388672" y="1690688"/>
            <a:ext cx="9353220" cy="4930588"/>
            <a:chOff x="2838780" y="1690688"/>
            <a:chExt cx="9353220" cy="4930588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00000000-0008-0000-0000-000003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73784142"/>
                </p:ext>
              </p:extLst>
            </p:nvPr>
          </p:nvGraphicFramePr>
          <p:xfrm>
            <a:off x="2838780" y="1690688"/>
            <a:ext cx="6866777" cy="49305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4A1ABE6-E986-4F30-96AE-9CB1704A8107}"/>
                </a:ext>
              </a:extLst>
            </p:cNvPr>
            <p:cNvCxnSpPr>
              <a:cxnSpLocks/>
            </p:cNvCxnSpPr>
            <p:nvPr/>
          </p:nvCxnSpPr>
          <p:spPr>
            <a:xfrm>
              <a:off x="9345336" y="2978092"/>
              <a:ext cx="696286" cy="36945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AC23EA8-E356-4FFD-90C6-422BDE201D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45336" y="4119419"/>
              <a:ext cx="696286" cy="36945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AEE8E8-8403-4E81-BDF0-6C539D0438E2}"/>
                </a:ext>
              </a:extLst>
            </p:cNvPr>
            <p:cNvSpPr txBox="1"/>
            <p:nvPr/>
          </p:nvSpPr>
          <p:spPr>
            <a:xfrm>
              <a:off x="10041622" y="3288145"/>
              <a:ext cx="21503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Garamond" panose="02020404030301010803" pitchFamily="18" charset="0"/>
                </a:rPr>
                <a:t>Biomass-based diesel generates almost 50% of all carbon credits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5EE5DD2-0A23-4F03-BDA4-CE4A7CC0907D}"/>
              </a:ext>
            </a:extLst>
          </p:cNvPr>
          <p:cNvSpPr txBox="1"/>
          <p:nvPr/>
        </p:nvSpPr>
        <p:spPr>
          <a:xfrm>
            <a:off x="10041622" y="6520873"/>
            <a:ext cx="215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Source: CARB (2020)</a:t>
            </a:r>
          </a:p>
        </p:txBody>
      </p:sp>
    </p:spTree>
    <p:extLst>
      <p:ext uri="{BB962C8B-B14F-4D97-AF65-F5344CB8AC3E}">
        <p14:creationId xmlns:p14="http://schemas.microsoft.com/office/powerpoint/2010/main" val="82948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F8A55-FDC4-4A14-9463-EE3E04C02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How California’s low-carbon fuels contribute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06D8780-54DB-44E2-8FED-F97CA70CA2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159148"/>
              </p:ext>
            </p:extLst>
          </p:nvPr>
        </p:nvGraphicFramePr>
        <p:xfrm>
          <a:off x="2442873" y="1516099"/>
          <a:ext cx="7607137" cy="49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430A29-2F1F-4C40-A366-2C4BD9E5467A}"/>
              </a:ext>
            </a:extLst>
          </p:cNvPr>
          <p:cNvSpPr txBox="1"/>
          <p:nvPr/>
        </p:nvSpPr>
        <p:spPr>
          <a:xfrm>
            <a:off x="10041622" y="6520873"/>
            <a:ext cx="215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Source: CARB (2020)</a:t>
            </a:r>
          </a:p>
        </p:txBody>
      </p:sp>
    </p:spTree>
    <p:extLst>
      <p:ext uri="{BB962C8B-B14F-4D97-AF65-F5344CB8AC3E}">
        <p14:creationId xmlns:p14="http://schemas.microsoft.com/office/powerpoint/2010/main" val="98723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48A3-2797-424D-804E-E04AD4684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California’s driver – carbon credit prices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311984"/>
              </p:ext>
            </p:extLst>
          </p:nvPr>
        </p:nvGraphicFramePr>
        <p:xfrm>
          <a:off x="0" y="1327639"/>
          <a:ext cx="11973232" cy="526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540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A671E-E1FC-4CE7-A116-3E989875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California’s driver – biofuel subsidy values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F477223-CD0D-48FC-80CB-2984754014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114113"/>
              </p:ext>
            </p:extLst>
          </p:nvPr>
        </p:nvGraphicFramePr>
        <p:xfrm>
          <a:off x="446385" y="1483811"/>
          <a:ext cx="11155680" cy="500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2971697-C5A1-485E-883E-98AAA53807A3}"/>
              </a:ext>
            </a:extLst>
          </p:cNvPr>
          <p:cNvSpPr txBox="1"/>
          <p:nvPr/>
        </p:nvSpPr>
        <p:spPr>
          <a:xfrm>
            <a:off x="10041622" y="6520873"/>
            <a:ext cx="215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Source: CARB (2020)</a:t>
            </a:r>
          </a:p>
        </p:txBody>
      </p:sp>
    </p:spTree>
    <p:extLst>
      <p:ext uri="{BB962C8B-B14F-4D97-AF65-F5344CB8AC3E}">
        <p14:creationId xmlns:p14="http://schemas.microsoft.com/office/powerpoint/2010/main" val="1783333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A9B3A37A10B14093FA92718E39FB24" ma:contentTypeVersion="13" ma:contentTypeDescription="Create a new document." ma:contentTypeScope="" ma:versionID="2712f9257bc538effe89c1d8b106ef63">
  <xsd:schema xmlns:xsd="http://www.w3.org/2001/XMLSchema" xmlns:xs="http://www.w3.org/2001/XMLSchema" xmlns:p="http://schemas.microsoft.com/office/2006/metadata/properties" xmlns:ns2="37b91171-dd52-4dbf-b8fd-cfe802640af0" xmlns:ns3="8b3cc1f5-ba2f-48a5-8c2a-456c068ce54d" targetNamespace="http://schemas.microsoft.com/office/2006/metadata/properties" ma:root="true" ma:fieldsID="994723aa118acca3c01ba317aab83e15" ns2:_="" ns3:_="">
    <xsd:import namespace="37b91171-dd52-4dbf-b8fd-cfe802640af0"/>
    <xsd:import namespace="8b3cc1f5-ba2f-48a5-8c2a-456c068ce5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91171-dd52-4dbf-b8fd-cfe802640a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3cc1f5-ba2f-48a5-8c2a-456c068ce54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4B2982-2866-438F-91BB-6EB78ADA8062}"/>
</file>

<file path=customXml/itemProps2.xml><?xml version="1.0" encoding="utf-8"?>
<ds:datastoreItem xmlns:ds="http://schemas.openxmlformats.org/officeDocument/2006/customXml" ds:itemID="{2B42013E-5416-431A-BB75-0FA61A902383}"/>
</file>

<file path=customXml/itemProps3.xml><?xml version="1.0" encoding="utf-8"?>
<ds:datastoreItem xmlns:ds="http://schemas.openxmlformats.org/officeDocument/2006/customXml" ds:itemID="{8E4CD933-08D6-4DA7-895B-4294B0E66461}"/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412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Office Theme</vt:lpstr>
      <vt:lpstr>Biofuels and Transportation Decarbonization Under the CLCPA</vt:lpstr>
      <vt:lpstr>The CLCPA and transportation</vt:lpstr>
      <vt:lpstr>PowerPoint Presentation</vt:lpstr>
      <vt:lpstr>The limitations of vehicle electrification</vt:lpstr>
      <vt:lpstr>Low Carbon Fuel Standards</vt:lpstr>
      <vt:lpstr>Decarbonizing California’s transportation sector</vt:lpstr>
      <vt:lpstr>How California’s low-carbon fuels contribute</vt:lpstr>
      <vt:lpstr>California’s driver – carbon credit prices</vt:lpstr>
      <vt:lpstr>California’s driver – biofuel subsidy values</vt:lpstr>
      <vt:lpstr>The effect</vt:lpstr>
      <vt:lpstr>Conclusions</vt:lpstr>
      <vt:lpstr>Questions?  trbro100@esf.edu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Tristan R. Brown</dc:creator>
  <cp:lastModifiedBy>Tristan Brown</cp:lastModifiedBy>
  <cp:revision>48</cp:revision>
  <dcterms:created xsi:type="dcterms:W3CDTF">2020-01-23T01:28:22Z</dcterms:created>
  <dcterms:modified xsi:type="dcterms:W3CDTF">2021-09-25T16:23:15Z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0x010100B3A9B3A37A10B14093FA92718E39FB24</vt:lpwstr>
  </property>
</Properties>
</file>